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095a6c57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095a6c57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095a6c57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095a6c57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95a6c57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95a6c57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095a6c57e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095a6c57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095a6c57e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095a6c57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095a6c57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095a6c57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095a6c57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095a6c57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095a6c5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095a6c5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095a6c5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095a6c5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05b795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05b795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095a6c57e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095a6c57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0e070f38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0e070f38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095a6c57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095a6c57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095a6c57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095a6c57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095a6c5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095a6c5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095a6c5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095a6c5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095a6c57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095a6c57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0e070f3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0e070f3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095a6c57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095a6c57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095a6c5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095a6c5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095a6c57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095a6c57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095a6c57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095a6c57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095a6c57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095a6c57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095a6c57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095a6c57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84" name="Google Shape;84;p13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" name="Google Shape;8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97" name="Google Shape;97;p15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5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ctrTitle"/>
          </p:nvPr>
        </p:nvSpPr>
        <p:spPr>
          <a:xfrm>
            <a:off x="4216401" y="913500"/>
            <a:ext cx="4202700" cy="33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s.cdc.gov/Cancer/USCS/#/CongressionalDistricts/" TargetMode="External"/><Relationship Id="rId4" Type="http://schemas.openxmlformats.org/officeDocument/2006/relationships/hyperlink" Target="https://gis.cancer.gov/canceratlas/tableview/?d=4&amp;a=1&amp;r=2&amp;s=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Cancer Cases</a:t>
            </a:r>
            <a:endParaRPr/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Serena Hollis &amp; Jordon Clements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11" y="374950"/>
            <a:ext cx="8689978" cy="38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0" y="550075"/>
            <a:ext cx="9001500" cy="40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25" y="724200"/>
            <a:ext cx="8593674" cy="3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5" y="582500"/>
            <a:ext cx="8857151" cy="39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0" y="626759"/>
            <a:ext cx="8878502" cy="398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0" y="656175"/>
            <a:ext cx="8836576" cy="39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724201"/>
            <a:ext cx="8530177" cy="38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10932" r="27055" t="-7077"/>
          <a:stretch/>
        </p:blipFill>
        <p:spPr>
          <a:xfrm>
            <a:off x="0" y="0"/>
            <a:ext cx="63019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4">
            <a:alphaModFix/>
          </a:blip>
          <a:srcRect b="3600" l="-737" r="41761" t="-3600"/>
          <a:stretch/>
        </p:blipFill>
        <p:spPr>
          <a:xfrm>
            <a:off x="-77225" y="2571750"/>
            <a:ext cx="630194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6301950" y="671900"/>
            <a:ext cx="27201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different linear equations were made for new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cancer cases and cancer deaths numbers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NewCase R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97.57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Death Count R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97.69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strongest coefficients overall are the poverty rates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weakest being population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Case Count" id="258" name="Google Shape;258;p36"/>
          <p:cNvPicPr preferRelativeResize="0"/>
          <p:nvPr/>
        </p:nvPicPr>
        <p:blipFill rotWithShape="1">
          <a:blip r:embed="rId3">
            <a:alphaModFix/>
          </a:blip>
          <a:srcRect b="8190" l="34842" r="32763" t="43233"/>
          <a:stretch/>
        </p:blipFill>
        <p:spPr>
          <a:xfrm>
            <a:off x="213276" y="208500"/>
            <a:ext cx="4407401" cy="3245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Case Count Prediction" id="259" name="Google Shape;259;p36"/>
          <p:cNvPicPr preferRelativeResize="0"/>
          <p:nvPr/>
        </p:nvPicPr>
        <p:blipFill rotWithShape="1">
          <a:blip r:embed="rId4">
            <a:alphaModFix/>
          </a:blip>
          <a:srcRect b="14925" l="37807" r="29347" t="35815"/>
          <a:stretch/>
        </p:blipFill>
        <p:spPr>
          <a:xfrm>
            <a:off x="4620676" y="208492"/>
            <a:ext cx="4407401" cy="32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>
            <p:ph type="title"/>
          </p:nvPr>
        </p:nvSpPr>
        <p:spPr>
          <a:xfrm>
            <a:off x="213275" y="3453600"/>
            <a:ext cx="44226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Actual New Case Count</a:t>
            </a:r>
            <a:endParaRPr sz="2000"/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4613075" y="3453600"/>
            <a:ext cx="44226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Predicted </a:t>
            </a:r>
            <a:r>
              <a:rPr lang="en" sz="2000">
                <a:solidFill>
                  <a:schemeClr val="lt1"/>
                </a:solidFill>
              </a:rPr>
              <a:t>New Case Count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cer Death Count" id="266" name="Google Shape;266;p37"/>
          <p:cNvPicPr preferRelativeResize="0"/>
          <p:nvPr/>
        </p:nvPicPr>
        <p:blipFill rotWithShape="1">
          <a:blip r:embed="rId3">
            <a:alphaModFix/>
          </a:blip>
          <a:srcRect b="1359" l="0" r="43715" t="-1360"/>
          <a:stretch/>
        </p:blipFill>
        <p:spPr>
          <a:xfrm>
            <a:off x="0" y="-1"/>
            <a:ext cx="4562574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cer Death Rate Prediction" id="267" name="Google Shape;267;p37"/>
          <p:cNvPicPr preferRelativeResize="0"/>
          <p:nvPr/>
        </p:nvPicPr>
        <p:blipFill rotWithShape="1">
          <a:blip r:embed="rId4">
            <a:alphaModFix/>
          </a:blip>
          <a:srcRect b="0" l="-630" r="44346" t="0"/>
          <a:stretch/>
        </p:blipFill>
        <p:spPr>
          <a:xfrm>
            <a:off x="4581425" y="-1"/>
            <a:ext cx="4562574" cy="3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title"/>
          </p:nvPr>
        </p:nvSpPr>
        <p:spPr>
          <a:xfrm>
            <a:off x="158725" y="4125625"/>
            <a:ext cx="44226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Actual Cancer Death Counts</a:t>
            </a:r>
            <a:endParaRPr sz="2000"/>
          </a:p>
        </p:txBody>
      </p:sp>
      <p:sp>
        <p:nvSpPr>
          <p:cNvPr id="269" name="Google Shape;269;p37"/>
          <p:cNvSpPr txBox="1"/>
          <p:nvPr>
            <p:ph type="title"/>
          </p:nvPr>
        </p:nvSpPr>
        <p:spPr>
          <a:xfrm>
            <a:off x="4651413" y="4125625"/>
            <a:ext cx="44226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Predicted </a:t>
            </a:r>
            <a:r>
              <a:rPr lang="en" sz="2000"/>
              <a:t>Cancer Death Counts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Questions: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455100" y="1672150"/>
            <a:ext cx="8032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demographics affect new cancer cases the most?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Are they the same as cancer mortality?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Which states are at the greatest risks?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cer Death Count" id="274" name="Google Shape;274;p38"/>
          <p:cNvPicPr preferRelativeResize="0"/>
          <p:nvPr/>
        </p:nvPicPr>
        <p:blipFill rotWithShape="1">
          <a:blip r:embed="rId3">
            <a:alphaModFix/>
          </a:blip>
          <a:srcRect b="1883" l="36640" r="31330" t="41210"/>
          <a:stretch/>
        </p:blipFill>
        <p:spPr>
          <a:xfrm>
            <a:off x="0" y="-1"/>
            <a:ext cx="4562574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cer Death Rate Prediction" id="275" name="Google Shape;275;p38"/>
          <p:cNvPicPr preferRelativeResize="0"/>
          <p:nvPr/>
        </p:nvPicPr>
        <p:blipFill rotWithShape="1">
          <a:blip r:embed="rId4">
            <a:alphaModFix/>
          </a:blip>
          <a:srcRect b="8393" l="25555" r="47694" t="44075"/>
          <a:stretch/>
        </p:blipFill>
        <p:spPr>
          <a:xfrm>
            <a:off x="4581425" y="-1"/>
            <a:ext cx="4562574" cy="3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158725" y="4125625"/>
            <a:ext cx="44226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Actual Cancer Death Counts</a:t>
            </a:r>
            <a:endParaRPr sz="2000"/>
          </a:p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4651413" y="4125625"/>
            <a:ext cx="44226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Predicted Cancer Death Counts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 b="0" l="0" r="-14731" t="43924"/>
          <a:stretch/>
        </p:blipFill>
        <p:spPr>
          <a:xfrm>
            <a:off x="0" y="0"/>
            <a:ext cx="9143993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 rotWithShape="1">
          <a:blip r:embed="rId4">
            <a:alphaModFix/>
          </a:blip>
          <a:srcRect b="0" l="0" r="-13739" t="44410"/>
          <a:stretch/>
        </p:blipFill>
        <p:spPr>
          <a:xfrm>
            <a:off x="0" y="2571750"/>
            <a:ext cx="9143993" cy="25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6286500" y="741400"/>
            <a:ext cx="28266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6595425" y="200800"/>
            <a:ext cx="2455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Case Count &amp; Prediction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6657300" y="4006175"/>
            <a:ext cx="2455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Case Count Prediction &amp; Prediction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6742125" y="1660500"/>
            <a:ext cx="216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Most differences are due to overshoot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lower the original value the smaller the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0" l="0" r="0" t="56245"/>
          <a:stretch/>
        </p:blipFill>
        <p:spPr>
          <a:xfrm>
            <a:off x="0" y="0"/>
            <a:ext cx="9143993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 rotWithShape="1">
          <a:blip r:embed="rId4">
            <a:alphaModFix/>
          </a:blip>
          <a:srcRect b="896" l="0" r="0" t="59934"/>
          <a:stretch/>
        </p:blipFill>
        <p:spPr>
          <a:xfrm>
            <a:off x="0" y="2571750"/>
            <a:ext cx="9143992" cy="25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6657200" y="208500"/>
            <a:ext cx="2455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Death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Count &amp; Prediction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6840500" y="3851675"/>
            <a:ext cx="2455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Death Count Prediction &amp; Prediction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6946550" y="1911175"/>
            <a:ext cx="2455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7051850" y="2310750"/>
            <a:ext cx="203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Death count differences are smaller overall compared to Case count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302" name="Google Shape;302;p41"/>
          <p:cNvPicPr preferRelativeResize="0"/>
          <p:nvPr/>
        </p:nvPicPr>
        <p:blipFill rotWithShape="1">
          <a:blip r:embed="rId3">
            <a:alphaModFix/>
          </a:blip>
          <a:srcRect b="1800" l="0" r="33315" t="-1800"/>
          <a:stretch/>
        </p:blipFill>
        <p:spPr>
          <a:xfrm>
            <a:off x="254626" y="123550"/>
            <a:ext cx="4271048" cy="314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et 1 (2)" id="303" name="Google Shape;303;p41"/>
          <p:cNvPicPr preferRelativeResize="0"/>
          <p:nvPr/>
        </p:nvPicPr>
        <p:blipFill rotWithShape="1">
          <a:blip r:embed="rId4">
            <a:alphaModFix/>
          </a:blip>
          <a:srcRect b="0" l="-525" r="28531" t="0"/>
          <a:stretch/>
        </p:blipFill>
        <p:spPr>
          <a:xfrm>
            <a:off x="4572000" y="159600"/>
            <a:ext cx="4505499" cy="30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>
            <p:ph type="title"/>
          </p:nvPr>
        </p:nvSpPr>
        <p:spPr>
          <a:xfrm>
            <a:off x="4613450" y="3360925"/>
            <a:ext cx="44226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Predicted New Case Count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5" name="Google Shape;305;p41"/>
          <p:cNvSpPr txBox="1"/>
          <p:nvPr>
            <p:ph type="title"/>
          </p:nvPr>
        </p:nvSpPr>
        <p:spPr>
          <a:xfrm>
            <a:off x="254625" y="3360925"/>
            <a:ext cx="4422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Actual </a:t>
            </a:r>
            <a:r>
              <a:rPr lang="en" sz="2000">
                <a:solidFill>
                  <a:schemeClr val="lt1"/>
                </a:solidFill>
              </a:rPr>
              <a:t>New Case Count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eet 5" id="311" name="Google Shape;3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625" y="0"/>
            <a:ext cx="91826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4224475" y="895875"/>
            <a:ext cx="29889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5552825" y="1312900"/>
            <a:ext cx="23322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Similar results to testing case counts but higher differences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negative differences as case counts decrease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heet 5 (3)" id="321" name="Google Shape;3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44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27" name="Google Shape;327;p44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4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4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44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44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44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44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44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44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44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37" name="Google Shape;337;p44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>
            <p:ph type="title"/>
          </p:nvPr>
        </p:nvSpPr>
        <p:spPr>
          <a:xfrm>
            <a:off x="265500" y="-3449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9" name="Google Shape;339;p44"/>
          <p:cNvSpPr txBox="1"/>
          <p:nvPr>
            <p:ph idx="1" type="subTitle"/>
          </p:nvPr>
        </p:nvSpPr>
        <p:spPr>
          <a:xfrm>
            <a:off x="265500" y="12196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MLR can be helpful to give a broad prediction on case numbers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Factors like poverty, income, and insurance status can affect case numbers and death count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Prediction modeling should be used for finding high risk areas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Outside factors that can’t be accounted for also affect results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340" name="Google Shape;340;p44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341" name="Google Shape;341;p44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42" name="Google Shape;342;p44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44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51" name="Google Shape;351;p44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52" name="Google Shape;352;p44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675" y="880425"/>
            <a:ext cx="3382650" cy="33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Datasets:</a:t>
            </a:r>
            <a:endParaRPr/>
          </a:p>
        </p:txBody>
      </p:sp>
      <p:sp>
        <p:nvSpPr>
          <p:cNvPr id="371" name="Google Shape;371;p46"/>
          <p:cNvSpPr txBox="1"/>
          <p:nvPr/>
        </p:nvSpPr>
        <p:spPr>
          <a:xfrm>
            <a:off x="613825" y="1619250"/>
            <a:ext cx="6127800" cy="2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United States Cancer Statistics: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https://gis.cdc.gov/Cancer/USCS/#/CongressionalDistricts/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NCI Cancer Demographics: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https://gis.cancer.gov/canceratlas/tableview/?d=4&amp;a=1&amp;r=2&amp;s=6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4294967295" type="body"/>
          </p:nvPr>
        </p:nvSpPr>
        <p:spPr>
          <a:xfrm>
            <a:off x="521525" y="1694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Objectives: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/>
          <p:nvPr>
            <p:ph idx="4294967295" type="body"/>
          </p:nvPr>
        </p:nvSpPr>
        <p:spPr>
          <a:xfrm>
            <a:off x="434250" y="973500"/>
            <a:ext cx="8117100" cy="31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Gather data sets for new cancer and cancer mortality rates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model to predict new cancer and cancer mortality rates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 actual and prediction results in a map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 demographics such as income, uninsured rate, population, and poverty rate per race</a:t>
            </a:r>
            <a:endParaRPr sz="1600"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332851" y="222297"/>
            <a:ext cx="8635756" cy="4422871"/>
            <a:chOff x="431925" y="1304875"/>
            <a:chExt cx="2628925" cy="3416400"/>
          </a:xfrm>
        </p:grpSpPr>
        <p:sp>
          <p:nvSpPr>
            <p:cNvPr id="131" name="Google Shape;131;p21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1"/>
          <p:cNvSpPr txBox="1"/>
          <p:nvPr/>
        </p:nvSpPr>
        <p:spPr>
          <a:xfrm>
            <a:off x="603250" y="222300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Objectives: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433550" y="1304875"/>
            <a:ext cx="17598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2"/>
          <p:cNvSpPr txBox="1"/>
          <p:nvPr>
            <p:ph idx="4294967295" type="body"/>
          </p:nvPr>
        </p:nvSpPr>
        <p:spPr>
          <a:xfrm>
            <a:off x="432350" y="2070575"/>
            <a:ext cx="18054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Gather Data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Retrieved</a:t>
            </a:r>
            <a:r>
              <a:rPr lang="en" sz="1600"/>
              <a:t> cancer and </a:t>
            </a:r>
            <a:r>
              <a:rPr lang="en" sz="1600"/>
              <a:t>demographic</a:t>
            </a:r>
            <a:r>
              <a:rPr lang="en" sz="1600"/>
              <a:t> data from National Cancer Institute and the CDC</a:t>
            </a:r>
            <a:endParaRPr sz="1600"/>
          </a:p>
        </p:txBody>
      </p:sp>
      <p:sp>
        <p:nvSpPr>
          <p:cNvPr id="142" name="Google Shape;142;p22"/>
          <p:cNvSpPr/>
          <p:nvPr/>
        </p:nvSpPr>
        <p:spPr>
          <a:xfrm>
            <a:off x="2473275" y="1304875"/>
            <a:ext cx="20448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idx="4294967295" type="body"/>
          </p:nvPr>
        </p:nvSpPr>
        <p:spPr>
          <a:xfrm>
            <a:off x="2689085" y="1451576"/>
            <a:ext cx="16719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2417899" y="2070575"/>
            <a:ext cx="20448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Combine all data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Use python to create codes that would merge each individual spreadsheet into one large data sheet</a:t>
            </a:r>
            <a:endParaRPr sz="1600"/>
          </a:p>
        </p:txBody>
      </p:sp>
      <p:sp>
        <p:nvSpPr>
          <p:cNvPr id="145" name="Google Shape;145;p22"/>
          <p:cNvSpPr/>
          <p:nvPr/>
        </p:nvSpPr>
        <p:spPr>
          <a:xfrm>
            <a:off x="4689651" y="1304875"/>
            <a:ext cx="18054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4294967295" type="body"/>
          </p:nvPr>
        </p:nvSpPr>
        <p:spPr>
          <a:xfrm>
            <a:off x="5018742" y="1451576"/>
            <a:ext cx="14763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2"/>
          <p:cNvSpPr txBox="1"/>
          <p:nvPr>
            <p:ph idx="4294967295" type="body"/>
          </p:nvPr>
        </p:nvSpPr>
        <p:spPr>
          <a:xfrm>
            <a:off x="4689650" y="2109200"/>
            <a:ext cx="18054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Create and Test Model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Use the created spreadsheet to </a:t>
            </a:r>
            <a:r>
              <a:rPr lang="en" sz="1600"/>
              <a:t>linear regression model to predict new cancer case numbers and cancer death numbers</a:t>
            </a:r>
            <a:endParaRPr sz="1600"/>
          </a:p>
        </p:txBody>
      </p:sp>
      <p:sp>
        <p:nvSpPr>
          <p:cNvPr id="148" name="Google Shape;148;p22"/>
          <p:cNvSpPr/>
          <p:nvPr/>
        </p:nvSpPr>
        <p:spPr>
          <a:xfrm>
            <a:off x="6894526" y="1256475"/>
            <a:ext cx="18054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4294967295" type="body"/>
          </p:nvPr>
        </p:nvSpPr>
        <p:spPr>
          <a:xfrm>
            <a:off x="6850025" y="2102950"/>
            <a:ext cx="18054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Use Model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Use model on new data to test if model would be accurate on new information</a:t>
            </a:r>
            <a:endParaRPr sz="1600"/>
          </a:p>
        </p:txBody>
      </p: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7179117" y="1403176"/>
            <a:ext cx="14763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1418175" y="1513425"/>
            <a:ext cx="2892300" cy="12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1375825" y="2769001"/>
            <a:ext cx="2934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5683250" y="1820325"/>
            <a:ext cx="1915500" cy="12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5" y="821376"/>
            <a:ext cx="8339675" cy="36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65500" y="18794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265500" y="2769000"/>
            <a:ext cx="39573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5334000" y="1968500"/>
            <a:ext cx="3442500" cy="12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" y="1375825"/>
            <a:ext cx="88688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1016000" y="1873250"/>
            <a:ext cx="3294600" cy="8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635000" y="2769000"/>
            <a:ext cx="36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2" type="body"/>
          </p:nvPr>
        </p:nvSpPr>
        <p:spPr>
          <a:xfrm>
            <a:off x="4942425" y="1526250"/>
            <a:ext cx="3230700" cy="20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0" y="903825"/>
            <a:ext cx="8752400" cy="3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698500" y="1830925"/>
            <a:ext cx="36123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698400" y="2769000"/>
            <a:ext cx="36123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>
            <p:ph idx="2" type="body"/>
          </p:nvPr>
        </p:nvSpPr>
        <p:spPr>
          <a:xfrm>
            <a:off x="5080000" y="1566350"/>
            <a:ext cx="2691000" cy="21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0"/>
            <a:ext cx="84349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1524000" y="2127250"/>
            <a:ext cx="2786700" cy="5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1100675" y="2769000"/>
            <a:ext cx="32100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2" type="body"/>
          </p:nvPr>
        </p:nvSpPr>
        <p:spPr>
          <a:xfrm>
            <a:off x="4688425" y="1973100"/>
            <a:ext cx="25428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54950"/>
            <a:ext cx="8991599" cy="403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